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</p:sldIdLst>
  <p:sldSz cy="7772400" cx="100584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 Medium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6799BD2-B6EC-4D90-B502-C8EDFBEF9366}">
  <a:tblStyle styleId="{F6799BD2-B6EC-4D90-B502-C8EDFBEF936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Medium-bold.fntdata"/><Relationship Id="rId14" Type="http://schemas.openxmlformats.org/officeDocument/2006/relationships/font" Target="fonts/PlusJakartaSansMedium-regular.fntdata"/><Relationship Id="rId17" Type="http://schemas.openxmlformats.org/officeDocument/2006/relationships/font" Target="fonts/PlusJakartaSansMedium-boldItalic.fntdata"/><Relationship Id="rId16" Type="http://schemas.openxmlformats.org/officeDocument/2006/relationships/font" Target="fonts/PlusJakartaSansMedium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5e5ce66224_0_4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5e5ce6622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6aa5b2f3a9_0_173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6aa5b2f3a9_0_1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17571b5dbd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317571b5db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hyperlink" Target="https://docs.google.com/presentation/d/1I1ZkqSSMzBFqoJTdHKzWEz-ai9ufthjfKuOGRYaKZgM/copy?usp=sharing" TargetMode="External"/><Relationship Id="rId5" Type="http://schemas.openxmlformats.org/officeDocument/2006/relationships/hyperlink" Target="https://docs.google.com/presentation/d/1XXfk_MuszJYINpO_D5qFEjHeFTxMn7Y5YHvRh3daD3g/copy?usp=sharing" TargetMode="External"/><Relationship Id="rId6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hyperlink" Target="https://docs.google.com/presentation/d/1-Rh7LILQFbKf7PI5wLuOK-7taOzSHaeSZuokHkiFTCQ/copy?usp=sharing" TargetMode="External"/><Relationship Id="rId5" Type="http://schemas.openxmlformats.org/officeDocument/2006/relationships/hyperlink" Target="https://docs.google.com/presentation/d/1T2vYaeiWLs9c_tmNBNUx4Uw8XFmFZqMTTfrgdnD3Fwg/copy?usp=sharing" TargetMode="External"/><Relationship Id="rId6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hyperlink" Target="https://docs.google.com/presentation/d/1r2PwxbodsDRazDQgMIWtU0_L31egplB9hskJR2PL71I/edit?usp=sharing" TargetMode="External"/><Relationship Id="rId5" Type="http://schemas.openxmlformats.org/officeDocument/2006/relationships/hyperlink" Target="https://youtu.be/18dVXdz7c8I" TargetMode="External"/><Relationship Id="rId6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7" name="Google Shape;57;p13"/>
          <p:cNvGraphicFramePr/>
          <p:nvPr/>
        </p:nvGraphicFramePr>
        <p:xfrm>
          <a:off x="488388" y="6400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{F6799BD2-B6EC-4D90-B502-C8EDFBEF9366}</a:tableStyleId>
              </a:tblPr>
              <a:tblGrid>
                <a:gridCol w="1458775"/>
                <a:gridCol w="3684800"/>
                <a:gridCol w="3910450"/>
              </a:tblGrid>
              <a:tr h="370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8: The Encomienda System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540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 what ways did the Spanish encomienda system alter social and economic structures in the Americas?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3558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7.9, 7.10, 7.16, 7.18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5408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Causation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Contextualization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5124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 Model Vocabulary: Encomienda System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Quickwrite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11956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/>
                        </a:rPr>
                        <a:t>“Do First”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option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music choice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16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LAUNCH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time to preview the Topic 3 Supporting Questions within the 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“Inquiry Journal.”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9339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Guide students to page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5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: U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nit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 3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Supporting Questions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Fill out the “K” and “W” for each of the supporting questions for Unit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 3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8" name="Google Shape;58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Exploration &amp; Colonization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: Daily Lesson Plan (90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7" name="Google Shape;67;p14"/>
          <p:cNvGraphicFramePr/>
          <p:nvPr/>
        </p:nvGraphicFramePr>
        <p:xfrm>
          <a:off x="488388" y="5645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{F6799BD2-B6EC-4D90-B502-C8EDFBEF9366}</a:tableStyleId>
              </a:tblPr>
              <a:tblGrid>
                <a:gridCol w="1458775"/>
                <a:gridCol w="3684800"/>
                <a:gridCol w="3910450"/>
              </a:tblGrid>
              <a:tr h="393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8: The Encomienda System - Continued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47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2-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Set up the classroom for students to engage in a silent discussion. Set up the stations and use the Round 1 questions within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/>
                        </a:rPr>
                        <a:t>The Encomienda System Silent Discussion Presentation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Using the slides, explain the process and expectations. Keep Slide 4 (Silent Discussion Round 1 Writing Options) visible.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47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Set up classroom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85725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lphaL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6 large sheets of paper spaced throughout the classroom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85725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lphaL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 question per station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85725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lphaL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 marker to each student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instructions and writing options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Determine groups and timing (4 mins per station suggested)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Ask questions about activity before beginning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Read, reflect, and write at each station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47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3-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EXHIBIT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 the encomienda system to students. Determine if a whole class, group, partner, or individual approach is best based on your student needs. Students will read a description and answer comprehension questions. Then, r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eset the classroom for Round 2 of the Silent Discussion. Either use 6 new large sheets of paper or flip over the ones from Round 1. Set 5-6 copies of a Round 2 Source (found within the presentation) at each station. Move forward in the presentation to Slide 5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(Silent Discussion Round 2 Writing Options) up so students can view the various writing options.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47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The Encomienda System Reading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Reset classroom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85725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lphaL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6 large sheets of paper spaced throughout the classroom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85725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lphaL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5-6 copies of the same document per station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85725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lphaL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 marker to each student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writing options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Determine groups and timing (4 mins per station suggested)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Read and answer questions on the reading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Ask questions about activity before beginning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Read, reflect, and write at each station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8" name="Google Shape;68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Exploration &amp; Colonization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Daily Lesson Plan (90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77" name="Google Shape;77;p15"/>
          <p:cNvGraphicFramePr/>
          <p:nvPr/>
        </p:nvGraphicFramePr>
        <p:xfrm>
          <a:off x="488388" y="6407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{F6799BD2-B6EC-4D90-B502-C8EDFBEF9366}</a:tableStyleId>
              </a:tblPr>
              <a:tblGrid>
                <a:gridCol w="1458775"/>
                <a:gridCol w="3684800"/>
                <a:gridCol w="3910450"/>
              </a:tblGrid>
              <a:tr h="393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8: The Encomienda System - Continued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47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lesson will end by having students read a primary source (Instructions from Queen Isabella) and consider the context for the encomienda system. This will be completed with a formative assessment and can be done on paper or through the Thinking Nation platform.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47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ut (or guide to Thinking Nation platform)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/>
                        </a:rPr>
                        <a:t>Formative Assessment Instructions from Queen Isabella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Optional Extension: Ask students to provide their answers and justifications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Formative Assessment - Instructions from Queen Isabella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Optional Extension: Participate in class discussion regarding answer choices and justifications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4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RESOURCES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Silent Discussion Explained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Important Note: Within the Round 2 sources, there is one that should be previewed closely prior to giving to students. (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Susan Migden Socolow, </a:t>
                      </a:r>
                      <a:r>
                        <a:rPr i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Women of Colonial Latin America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, 2015.) This source includes more mature content including mentions of various types of abuse, suicide, and the murder of children.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Please also view resources within the Best Practice Repository for teaching hard history.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09725" marB="109725" marR="109725" marL="109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sp>
        <p:nvSpPr>
          <p:cNvPr id="78" name="Google Shape;78;p15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Exploration &amp; Colonization Daily Lesson Plan (90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9" name="Google Shape;79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